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698D-8A35-EE4F-F2EA-FFC54000C6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2727553-EC12-5A18-93A5-248146D5C4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C19D101-D848-A00A-2D01-FE1C117B7A2C}"/>
              </a:ext>
            </a:extLst>
          </p:cNvPr>
          <p:cNvSpPr>
            <a:spLocks noGrp="1"/>
          </p:cNvSpPr>
          <p:nvPr>
            <p:ph type="dt" sz="half" idx="10"/>
          </p:nvPr>
        </p:nvSpPr>
        <p:spPr/>
        <p:txBody>
          <a:bodyPr/>
          <a:lstStyle/>
          <a:p>
            <a:fld id="{D546C0E0-5A44-48C8-9350-EAA788A41050}" type="datetimeFigureOut">
              <a:rPr lang="en-IN" smtClean="0"/>
              <a:t>25-10-2024</a:t>
            </a:fld>
            <a:endParaRPr lang="en-IN"/>
          </a:p>
        </p:txBody>
      </p:sp>
      <p:sp>
        <p:nvSpPr>
          <p:cNvPr id="5" name="Footer Placeholder 4">
            <a:extLst>
              <a:ext uri="{FF2B5EF4-FFF2-40B4-BE49-F238E27FC236}">
                <a16:creationId xmlns:a16="http://schemas.microsoft.com/office/drawing/2014/main" id="{EEC626AE-05BF-D0F8-E8D6-0C592E31CF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EFAD59-CBAF-AE04-F57B-75D80C6AEAC6}"/>
              </a:ext>
            </a:extLst>
          </p:cNvPr>
          <p:cNvSpPr>
            <a:spLocks noGrp="1"/>
          </p:cNvSpPr>
          <p:nvPr>
            <p:ph type="sldNum" sz="quarter" idx="12"/>
          </p:nvPr>
        </p:nvSpPr>
        <p:spPr/>
        <p:txBody>
          <a:bodyPr/>
          <a:lstStyle/>
          <a:p>
            <a:fld id="{52BDA199-CB88-4F96-8D28-ABF209AC3E82}" type="slidenum">
              <a:rPr lang="en-IN" smtClean="0"/>
              <a:t>‹#›</a:t>
            </a:fld>
            <a:endParaRPr lang="en-IN"/>
          </a:p>
        </p:txBody>
      </p:sp>
    </p:spTree>
    <p:extLst>
      <p:ext uri="{BB962C8B-B14F-4D97-AF65-F5344CB8AC3E}">
        <p14:creationId xmlns:p14="http://schemas.microsoft.com/office/powerpoint/2010/main" val="575409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0F0FA-98B0-80E9-9308-1539C031161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AC3633B-EC23-3E7F-77A7-E98423D6B5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B217A5-574C-3EE3-4CDE-BADB66218945}"/>
              </a:ext>
            </a:extLst>
          </p:cNvPr>
          <p:cNvSpPr>
            <a:spLocks noGrp="1"/>
          </p:cNvSpPr>
          <p:nvPr>
            <p:ph type="dt" sz="half" idx="10"/>
          </p:nvPr>
        </p:nvSpPr>
        <p:spPr/>
        <p:txBody>
          <a:bodyPr/>
          <a:lstStyle/>
          <a:p>
            <a:fld id="{D546C0E0-5A44-48C8-9350-EAA788A41050}" type="datetimeFigureOut">
              <a:rPr lang="en-IN" smtClean="0"/>
              <a:t>25-10-2024</a:t>
            </a:fld>
            <a:endParaRPr lang="en-IN"/>
          </a:p>
        </p:txBody>
      </p:sp>
      <p:sp>
        <p:nvSpPr>
          <p:cNvPr id="5" name="Footer Placeholder 4">
            <a:extLst>
              <a:ext uri="{FF2B5EF4-FFF2-40B4-BE49-F238E27FC236}">
                <a16:creationId xmlns:a16="http://schemas.microsoft.com/office/drawing/2014/main" id="{C248FAC4-5310-2D67-F9E3-954E55DDF6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B21086-F425-C508-0135-2687DD386D3D}"/>
              </a:ext>
            </a:extLst>
          </p:cNvPr>
          <p:cNvSpPr>
            <a:spLocks noGrp="1"/>
          </p:cNvSpPr>
          <p:nvPr>
            <p:ph type="sldNum" sz="quarter" idx="12"/>
          </p:nvPr>
        </p:nvSpPr>
        <p:spPr/>
        <p:txBody>
          <a:bodyPr/>
          <a:lstStyle/>
          <a:p>
            <a:fld id="{52BDA199-CB88-4F96-8D28-ABF209AC3E82}" type="slidenum">
              <a:rPr lang="en-IN" smtClean="0"/>
              <a:t>‹#›</a:t>
            </a:fld>
            <a:endParaRPr lang="en-IN"/>
          </a:p>
        </p:txBody>
      </p:sp>
    </p:spTree>
    <p:extLst>
      <p:ext uri="{BB962C8B-B14F-4D97-AF65-F5344CB8AC3E}">
        <p14:creationId xmlns:p14="http://schemas.microsoft.com/office/powerpoint/2010/main" val="754927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83D5EE-EBBB-12E1-A698-A213FA3E5C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BC8F47A-EC8F-1F77-F90F-32BFC48632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C3C903-7EBC-F1F4-3105-C6EA96810728}"/>
              </a:ext>
            </a:extLst>
          </p:cNvPr>
          <p:cNvSpPr>
            <a:spLocks noGrp="1"/>
          </p:cNvSpPr>
          <p:nvPr>
            <p:ph type="dt" sz="half" idx="10"/>
          </p:nvPr>
        </p:nvSpPr>
        <p:spPr/>
        <p:txBody>
          <a:bodyPr/>
          <a:lstStyle/>
          <a:p>
            <a:fld id="{D546C0E0-5A44-48C8-9350-EAA788A41050}" type="datetimeFigureOut">
              <a:rPr lang="en-IN" smtClean="0"/>
              <a:t>25-10-2024</a:t>
            </a:fld>
            <a:endParaRPr lang="en-IN"/>
          </a:p>
        </p:txBody>
      </p:sp>
      <p:sp>
        <p:nvSpPr>
          <p:cNvPr id="5" name="Footer Placeholder 4">
            <a:extLst>
              <a:ext uri="{FF2B5EF4-FFF2-40B4-BE49-F238E27FC236}">
                <a16:creationId xmlns:a16="http://schemas.microsoft.com/office/drawing/2014/main" id="{4CAC24C0-685E-15AF-28A7-CC4B5EDEDB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741490-2B59-595B-AF37-41E213C033BA}"/>
              </a:ext>
            </a:extLst>
          </p:cNvPr>
          <p:cNvSpPr>
            <a:spLocks noGrp="1"/>
          </p:cNvSpPr>
          <p:nvPr>
            <p:ph type="sldNum" sz="quarter" idx="12"/>
          </p:nvPr>
        </p:nvSpPr>
        <p:spPr/>
        <p:txBody>
          <a:bodyPr/>
          <a:lstStyle/>
          <a:p>
            <a:fld id="{52BDA199-CB88-4F96-8D28-ABF209AC3E82}" type="slidenum">
              <a:rPr lang="en-IN" smtClean="0"/>
              <a:t>‹#›</a:t>
            </a:fld>
            <a:endParaRPr lang="en-IN"/>
          </a:p>
        </p:txBody>
      </p:sp>
    </p:spTree>
    <p:extLst>
      <p:ext uri="{BB962C8B-B14F-4D97-AF65-F5344CB8AC3E}">
        <p14:creationId xmlns:p14="http://schemas.microsoft.com/office/powerpoint/2010/main" val="43580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A5C23-D754-A0BC-017E-67966C58EDB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85AC643-A514-824C-0C19-BF84A07695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A92D15-8CA5-147D-A3BC-B4BF2D5306AD}"/>
              </a:ext>
            </a:extLst>
          </p:cNvPr>
          <p:cNvSpPr>
            <a:spLocks noGrp="1"/>
          </p:cNvSpPr>
          <p:nvPr>
            <p:ph type="dt" sz="half" idx="10"/>
          </p:nvPr>
        </p:nvSpPr>
        <p:spPr/>
        <p:txBody>
          <a:bodyPr/>
          <a:lstStyle/>
          <a:p>
            <a:fld id="{D546C0E0-5A44-48C8-9350-EAA788A41050}" type="datetimeFigureOut">
              <a:rPr lang="en-IN" smtClean="0"/>
              <a:t>25-10-2024</a:t>
            </a:fld>
            <a:endParaRPr lang="en-IN"/>
          </a:p>
        </p:txBody>
      </p:sp>
      <p:sp>
        <p:nvSpPr>
          <p:cNvPr id="5" name="Footer Placeholder 4">
            <a:extLst>
              <a:ext uri="{FF2B5EF4-FFF2-40B4-BE49-F238E27FC236}">
                <a16:creationId xmlns:a16="http://schemas.microsoft.com/office/drawing/2014/main" id="{8D9E5157-1C02-7AA4-3DC0-1294859155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D1AE3F-4048-D48E-34DA-A5BD81FA90A9}"/>
              </a:ext>
            </a:extLst>
          </p:cNvPr>
          <p:cNvSpPr>
            <a:spLocks noGrp="1"/>
          </p:cNvSpPr>
          <p:nvPr>
            <p:ph type="sldNum" sz="quarter" idx="12"/>
          </p:nvPr>
        </p:nvSpPr>
        <p:spPr/>
        <p:txBody>
          <a:bodyPr/>
          <a:lstStyle/>
          <a:p>
            <a:fld id="{52BDA199-CB88-4F96-8D28-ABF209AC3E82}" type="slidenum">
              <a:rPr lang="en-IN" smtClean="0"/>
              <a:t>‹#›</a:t>
            </a:fld>
            <a:endParaRPr lang="en-IN"/>
          </a:p>
        </p:txBody>
      </p:sp>
    </p:spTree>
    <p:extLst>
      <p:ext uri="{BB962C8B-B14F-4D97-AF65-F5344CB8AC3E}">
        <p14:creationId xmlns:p14="http://schemas.microsoft.com/office/powerpoint/2010/main" val="948621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85955-ECBF-DD6F-AF38-6917103C1D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F88874F-716A-A708-92DA-C5CB14D048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C3B307-42B7-CE05-3B9F-27FB38134381}"/>
              </a:ext>
            </a:extLst>
          </p:cNvPr>
          <p:cNvSpPr>
            <a:spLocks noGrp="1"/>
          </p:cNvSpPr>
          <p:nvPr>
            <p:ph type="dt" sz="half" idx="10"/>
          </p:nvPr>
        </p:nvSpPr>
        <p:spPr/>
        <p:txBody>
          <a:bodyPr/>
          <a:lstStyle/>
          <a:p>
            <a:fld id="{D546C0E0-5A44-48C8-9350-EAA788A41050}" type="datetimeFigureOut">
              <a:rPr lang="en-IN" smtClean="0"/>
              <a:t>25-10-2024</a:t>
            </a:fld>
            <a:endParaRPr lang="en-IN"/>
          </a:p>
        </p:txBody>
      </p:sp>
      <p:sp>
        <p:nvSpPr>
          <p:cNvPr id="5" name="Footer Placeholder 4">
            <a:extLst>
              <a:ext uri="{FF2B5EF4-FFF2-40B4-BE49-F238E27FC236}">
                <a16:creationId xmlns:a16="http://schemas.microsoft.com/office/drawing/2014/main" id="{7AA4BADC-D2C3-F960-5A05-653D752EC0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F7017D-2592-BB2D-B3D3-81696DA7C420}"/>
              </a:ext>
            </a:extLst>
          </p:cNvPr>
          <p:cNvSpPr>
            <a:spLocks noGrp="1"/>
          </p:cNvSpPr>
          <p:nvPr>
            <p:ph type="sldNum" sz="quarter" idx="12"/>
          </p:nvPr>
        </p:nvSpPr>
        <p:spPr/>
        <p:txBody>
          <a:bodyPr/>
          <a:lstStyle/>
          <a:p>
            <a:fld id="{52BDA199-CB88-4F96-8D28-ABF209AC3E82}" type="slidenum">
              <a:rPr lang="en-IN" smtClean="0"/>
              <a:t>‹#›</a:t>
            </a:fld>
            <a:endParaRPr lang="en-IN"/>
          </a:p>
        </p:txBody>
      </p:sp>
    </p:spTree>
    <p:extLst>
      <p:ext uri="{BB962C8B-B14F-4D97-AF65-F5344CB8AC3E}">
        <p14:creationId xmlns:p14="http://schemas.microsoft.com/office/powerpoint/2010/main" val="1141412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AAF35-97C6-694D-5744-4967B7431E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7C6BED-9FD2-E47B-35A5-03DF91859A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68F4DC0-C227-4D73-7D97-B6660572C1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46E6DC5-E14D-32D8-4C10-60BC1B8B7A41}"/>
              </a:ext>
            </a:extLst>
          </p:cNvPr>
          <p:cNvSpPr>
            <a:spLocks noGrp="1"/>
          </p:cNvSpPr>
          <p:nvPr>
            <p:ph type="dt" sz="half" idx="10"/>
          </p:nvPr>
        </p:nvSpPr>
        <p:spPr/>
        <p:txBody>
          <a:bodyPr/>
          <a:lstStyle/>
          <a:p>
            <a:fld id="{D546C0E0-5A44-48C8-9350-EAA788A41050}" type="datetimeFigureOut">
              <a:rPr lang="en-IN" smtClean="0"/>
              <a:t>25-10-2024</a:t>
            </a:fld>
            <a:endParaRPr lang="en-IN"/>
          </a:p>
        </p:txBody>
      </p:sp>
      <p:sp>
        <p:nvSpPr>
          <p:cNvPr id="6" name="Footer Placeholder 5">
            <a:extLst>
              <a:ext uri="{FF2B5EF4-FFF2-40B4-BE49-F238E27FC236}">
                <a16:creationId xmlns:a16="http://schemas.microsoft.com/office/drawing/2014/main" id="{D92F1D0A-6553-5F23-4A62-554ACCF056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37E7D3-A49E-70E6-5642-92AE91986D97}"/>
              </a:ext>
            </a:extLst>
          </p:cNvPr>
          <p:cNvSpPr>
            <a:spLocks noGrp="1"/>
          </p:cNvSpPr>
          <p:nvPr>
            <p:ph type="sldNum" sz="quarter" idx="12"/>
          </p:nvPr>
        </p:nvSpPr>
        <p:spPr/>
        <p:txBody>
          <a:bodyPr/>
          <a:lstStyle/>
          <a:p>
            <a:fld id="{52BDA199-CB88-4F96-8D28-ABF209AC3E82}" type="slidenum">
              <a:rPr lang="en-IN" smtClean="0"/>
              <a:t>‹#›</a:t>
            </a:fld>
            <a:endParaRPr lang="en-IN"/>
          </a:p>
        </p:txBody>
      </p:sp>
    </p:spTree>
    <p:extLst>
      <p:ext uri="{BB962C8B-B14F-4D97-AF65-F5344CB8AC3E}">
        <p14:creationId xmlns:p14="http://schemas.microsoft.com/office/powerpoint/2010/main" val="3969186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F8660-6260-0BE7-83AF-6154D4A1E6E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686039-BB79-06A2-70B0-823D864A74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669518-BFA7-9CB2-BA8C-C4B6A753CE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F9E8F27-0B40-B6A1-6BA3-561DCFF6B7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915E8B-5650-8308-6025-27DE4DAD15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DA522C5-BA86-EB6E-2E85-C52D3E60A187}"/>
              </a:ext>
            </a:extLst>
          </p:cNvPr>
          <p:cNvSpPr>
            <a:spLocks noGrp="1"/>
          </p:cNvSpPr>
          <p:nvPr>
            <p:ph type="dt" sz="half" idx="10"/>
          </p:nvPr>
        </p:nvSpPr>
        <p:spPr/>
        <p:txBody>
          <a:bodyPr/>
          <a:lstStyle/>
          <a:p>
            <a:fld id="{D546C0E0-5A44-48C8-9350-EAA788A41050}" type="datetimeFigureOut">
              <a:rPr lang="en-IN" smtClean="0"/>
              <a:t>25-10-2024</a:t>
            </a:fld>
            <a:endParaRPr lang="en-IN"/>
          </a:p>
        </p:txBody>
      </p:sp>
      <p:sp>
        <p:nvSpPr>
          <p:cNvPr id="8" name="Footer Placeholder 7">
            <a:extLst>
              <a:ext uri="{FF2B5EF4-FFF2-40B4-BE49-F238E27FC236}">
                <a16:creationId xmlns:a16="http://schemas.microsoft.com/office/drawing/2014/main" id="{8408E9E2-A321-7B5E-93D5-7D97CD8CC06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88D85E5-0515-B2B0-C0D8-49DBAF3740BA}"/>
              </a:ext>
            </a:extLst>
          </p:cNvPr>
          <p:cNvSpPr>
            <a:spLocks noGrp="1"/>
          </p:cNvSpPr>
          <p:nvPr>
            <p:ph type="sldNum" sz="quarter" idx="12"/>
          </p:nvPr>
        </p:nvSpPr>
        <p:spPr/>
        <p:txBody>
          <a:bodyPr/>
          <a:lstStyle/>
          <a:p>
            <a:fld id="{52BDA199-CB88-4F96-8D28-ABF209AC3E82}" type="slidenum">
              <a:rPr lang="en-IN" smtClean="0"/>
              <a:t>‹#›</a:t>
            </a:fld>
            <a:endParaRPr lang="en-IN"/>
          </a:p>
        </p:txBody>
      </p:sp>
    </p:spTree>
    <p:extLst>
      <p:ext uri="{BB962C8B-B14F-4D97-AF65-F5344CB8AC3E}">
        <p14:creationId xmlns:p14="http://schemas.microsoft.com/office/powerpoint/2010/main" val="2344802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E66A-3013-C885-8C72-5E7AF2ECA73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7CF3FF9-F057-425A-2E63-5085A25ABDF5}"/>
              </a:ext>
            </a:extLst>
          </p:cNvPr>
          <p:cNvSpPr>
            <a:spLocks noGrp="1"/>
          </p:cNvSpPr>
          <p:nvPr>
            <p:ph type="dt" sz="half" idx="10"/>
          </p:nvPr>
        </p:nvSpPr>
        <p:spPr/>
        <p:txBody>
          <a:bodyPr/>
          <a:lstStyle/>
          <a:p>
            <a:fld id="{D546C0E0-5A44-48C8-9350-EAA788A41050}" type="datetimeFigureOut">
              <a:rPr lang="en-IN" smtClean="0"/>
              <a:t>25-10-2024</a:t>
            </a:fld>
            <a:endParaRPr lang="en-IN"/>
          </a:p>
        </p:txBody>
      </p:sp>
      <p:sp>
        <p:nvSpPr>
          <p:cNvPr id="4" name="Footer Placeholder 3">
            <a:extLst>
              <a:ext uri="{FF2B5EF4-FFF2-40B4-BE49-F238E27FC236}">
                <a16:creationId xmlns:a16="http://schemas.microsoft.com/office/drawing/2014/main" id="{892E64B8-DFB3-18D4-EDC7-407106BF2F3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C450C34-C1D1-2939-1C6A-24C3113C0884}"/>
              </a:ext>
            </a:extLst>
          </p:cNvPr>
          <p:cNvSpPr>
            <a:spLocks noGrp="1"/>
          </p:cNvSpPr>
          <p:nvPr>
            <p:ph type="sldNum" sz="quarter" idx="12"/>
          </p:nvPr>
        </p:nvSpPr>
        <p:spPr/>
        <p:txBody>
          <a:bodyPr/>
          <a:lstStyle/>
          <a:p>
            <a:fld id="{52BDA199-CB88-4F96-8D28-ABF209AC3E82}" type="slidenum">
              <a:rPr lang="en-IN" smtClean="0"/>
              <a:t>‹#›</a:t>
            </a:fld>
            <a:endParaRPr lang="en-IN"/>
          </a:p>
        </p:txBody>
      </p:sp>
    </p:spTree>
    <p:extLst>
      <p:ext uri="{BB962C8B-B14F-4D97-AF65-F5344CB8AC3E}">
        <p14:creationId xmlns:p14="http://schemas.microsoft.com/office/powerpoint/2010/main" val="2740896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DFA369-A062-F8E7-ED4A-645DAD1E34E3}"/>
              </a:ext>
            </a:extLst>
          </p:cNvPr>
          <p:cNvSpPr>
            <a:spLocks noGrp="1"/>
          </p:cNvSpPr>
          <p:nvPr>
            <p:ph type="dt" sz="half" idx="10"/>
          </p:nvPr>
        </p:nvSpPr>
        <p:spPr/>
        <p:txBody>
          <a:bodyPr/>
          <a:lstStyle/>
          <a:p>
            <a:fld id="{D546C0E0-5A44-48C8-9350-EAA788A41050}" type="datetimeFigureOut">
              <a:rPr lang="en-IN" smtClean="0"/>
              <a:t>25-10-2024</a:t>
            </a:fld>
            <a:endParaRPr lang="en-IN"/>
          </a:p>
        </p:txBody>
      </p:sp>
      <p:sp>
        <p:nvSpPr>
          <p:cNvPr id="3" name="Footer Placeholder 2">
            <a:extLst>
              <a:ext uri="{FF2B5EF4-FFF2-40B4-BE49-F238E27FC236}">
                <a16:creationId xmlns:a16="http://schemas.microsoft.com/office/drawing/2014/main" id="{46B472FF-619A-9BC8-E923-A84B19B1D87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09E5A83-CC51-CDD1-0999-A38B17F0F293}"/>
              </a:ext>
            </a:extLst>
          </p:cNvPr>
          <p:cNvSpPr>
            <a:spLocks noGrp="1"/>
          </p:cNvSpPr>
          <p:nvPr>
            <p:ph type="sldNum" sz="quarter" idx="12"/>
          </p:nvPr>
        </p:nvSpPr>
        <p:spPr/>
        <p:txBody>
          <a:bodyPr/>
          <a:lstStyle/>
          <a:p>
            <a:fld id="{52BDA199-CB88-4F96-8D28-ABF209AC3E82}" type="slidenum">
              <a:rPr lang="en-IN" smtClean="0"/>
              <a:t>‹#›</a:t>
            </a:fld>
            <a:endParaRPr lang="en-IN"/>
          </a:p>
        </p:txBody>
      </p:sp>
    </p:spTree>
    <p:extLst>
      <p:ext uri="{BB962C8B-B14F-4D97-AF65-F5344CB8AC3E}">
        <p14:creationId xmlns:p14="http://schemas.microsoft.com/office/powerpoint/2010/main" val="224912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8BE3A-2301-6CCB-D7F1-159D1C6F6C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4CA7CF7-1131-1B15-8C24-B3556BC5E4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440CEBB-4126-DBD2-18B0-9799A948DA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889557-A2A3-DDCC-BD83-4B19A4974E4D}"/>
              </a:ext>
            </a:extLst>
          </p:cNvPr>
          <p:cNvSpPr>
            <a:spLocks noGrp="1"/>
          </p:cNvSpPr>
          <p:nvPr>
            <p:ph type="dt" sz="half" idx="10"/>
          </p:nvPr>
        </p:nvSpPr>
        <p:spPr/>
        <p:txBody>
          <a:bodyPr/>
          <a:lstStyle/>
          <a:p>
            <a:fld id="{D546C0E0-5A44-48C8-9350-EAA788A41050}" type="datetimeFigureOut">
              <a:rPr lang="en-IN" smtClean="0"/>
              <a:t>25-10-2024</a:t>
            </a:fld>
            <a:endParaRPr lang="en-IN"/>
          </a:p>
        </p:txBody>
      </p:sp>
      <p:sp>
        <p:nvSpPr>
          <p:cNvPr id="6" name="Footer Placeholder 5">
            <a:extLst>
              <a:ext uri="{FF2B5EF4-FFF2-40B4-BE49-F238E27FC236}">
                <a16:creationId xmlns:a16="http://schemas.microsoft.com/office/drawing/2014/main" id="{B73C9C5A-56D3-8B8F-0D12-3369A90369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66FB85-BB41-5205-9F0F-EA7070ACAB38}"/>
              </a:ext>
            </a:extLst>
          </p:cNvPr>
          <p:cNvSpPr>
            <a:spLocks noGrp="1"/>
          </p:cNvSpPr>
          <p:nvPr>
            <p:ph type="sldNum" sz="quarter" idx="12"/>
          </p:nvPr>
        </p:nvSpPr>
        <p:spPr/>
        <p:txBody>
          <a:bodyPr/>
          <a:lstStyle/>
          <a:p>
            <a:fld id="{52BDA199-CB88-4F96-8D28-ABF209AC3E82}" type="slidenum">
              <a:rPr lang="en-IN" smtClean="0"/>
              <a:t>‹#›</a:t>
            </a:fld>
            <a:endParaRPr lang="en-IN"/>
          </a:p>
        </p:txBody>
      </p:sp>
    </p:spTree>
    <p:extLst>
      <p:ext uri="{BB962C8B-B14F-4D97-AF65-F5344CB8AC3E}">
        <p14:creationId xmlns:p14="http://schemas.microsoft.com/office/powerpoint/2010/main" val="86411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DB914-301A-1AB5-2393-133A752830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7820ADE-BD2B-D685-5E6E-2CD74B451D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0ED0F00-E118-5FC0-3F68-8D3F5A776D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ADF2E0-78FF-080C-90D6-93CC24B11BCE}"/>
              </a:ext>
            </a:extLst>
          </p:cNvPr>
          <p:cNvSpPr>
            <a:spLocks noGrp="1"/>
          </p:cNvSpPr>
          <p:nvPr>
            <p:ph type="dt" sz="half" idx="10"/>
          </p:nvPr>
        </p:nvSpPr>
        <p:spPr/>
        <p:txBody>
          <a:bodyPr/>
          <a:lstStyle/>
          <a:p>
            <a:fld id="{D546C0E0-5A44-48C8-9350-EAA788A41050}" type="datetimeFigureOut">
              <a:rPr lang="en-IN" smtClean="0"/>
              <a:t>25-10-2024</a:t>
            </a:fld>
            <a:endParaRPr lang="en-IN"/>
          </a:p>
        </p:txBody>
      </p:sp>
      <p:sp>
        <p:nvSpPr>
          <p:cNvPr id="6" name="Footer Placeholder 5">
            <a:extLst>
              <a:ext uri="{FF2B5EF4-FFF2-40B4-BE49-F238E27FC236}">
                <a16:creationId xmlns:a16="http://schemas.microsoft.com/office/drawing/2014/main" id="{6D406688-9E33-CB5E-5DA4-09191A4B33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C40D717-CA66-7F08-4451-A3B717328104}"/>
              </a:ext>
            </a:extLst>
          </p:cNvPr>
          <p:cNvSpPr>
            <a:spLocks noGrp="1"/>
          </p:cNvSpPr>
          <p:nvPr>
            <p:ph type="sldNum" sz="quarter" idx="12"/>
          </p:nvPr>
        </p:nvSpPr>
        <p:spPr/>
        <p:txBody>
          <a:bodyPr/>
          <a:lstStyle/>
          <a:p>
            <a:fld id="{52BDA199-CB88-4F96-8D28-ABF209AC3E82}" type="slidenum">
              <a:rPr lang="en-IN" smtClean="0"/>
              <a:t>‹#›</a:t>
            </a:fld>
            <a:endParaRPr lang="en-IN"/>
          </a:p>
        </p:txBody>
      </p:sp>
    </p:spTree>
    <p:extLst>
      <p:ext uri="{BB962C8B-B14F-4D97-AF65-F5344CB8AC3E}">
        <p14:creationId xmlns:p14="http://schemas.microsoft.com/office/powerpoint/2010/main" val="2614120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D5ED28-AB2E-D807-C4C7-7CA40E5A48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E5F0D5-5637-7F01-4004-2DB9D4676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F732A0-50E7-5153-AC8C-08099C1EE7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46C0E0-5A44-48C8-9350-EAA788A41050}" type="datetimeFigureOut">
              <a:rPr lang="en-IN" smtClean="0"/>
              <a:t>25-10-2024</a:t>
            </a:fld>
            <a:endParaRPr lang="en-IN"/>
          </a:p>
        </p:txBody>
      </p:sp>
      <p:sp>
        <p:nvSpPr>
          <p:cNvPr id="5" name="Footer Placeholder 4">
            <a:extLst>
              <a:ext uri="{FF2B5EF4-FFF2-40B4-BE49-F238E27FC236}">
                <a16:creationId xmlns:a16="http://schemas.microsoft.com/office/drawing/2014/main" id="{E04F3301-DD13-4601-AE77-AFA0F82162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E384BED-BF50-7AB8-66B1-C3CB1E5575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BDA199-CB88-4F96-8D28-ABF209AC3E82}" type="slidenum">
              <a:rPr lang="en-IN" smtClean="0"/>
              <a:t>‹#›</a:t>
            </a:fld>
            <a:endParaRPr lang="en-IN"/>
          </a:p>
        </p:txBody>
      </p:sp>
    </p:spTree>
    <p:extLst>
      <p:ext uri="{BB962C8B-B14F-4D97-AF65-F5344CB8AC3E}">
        <p14:creationId xmlns:p14="http://schemas.microsoft.com/office/powerpoint/2010/main" val="2579676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F9148D3-D98B-1B95-B604-F2E55B62BA0F}"/>
              </a:ext>
            </a:extLst>
          </p:cNvPr>
          <p:cNvPicPr>
            <a:picLocks noChangeAspect="1"/>
          </p:cNvPicPr>
          <p:nvPr/>
        </p:nvPicPr>
        <p:blipFill>
          <a:blip r:embed="rId2">
            <a:alphaModFix amt="35000"/>
          </a:blip>
          <a:stretch>
            <a:fillRect/>
          </a:stretch>
        </p:blipFill>
        <p:spPr>
          <a:xfrm>
            <a:off x="2758440" y="0"/>
            <a:ext cx="6858000" cy="6858000"/>
          </a:xfrm>
          <a:prstGeom prst="rect">
            <a:avLst/>
          </a:prstGeom>
        </p:spPr>
      </p:pic>
      <p:sp>
        <p:nvSpPr>
          <p:cNvPr id="2" name="Title 1">
            <a:extLst>
              <a:ext uri="{FF2B5EF4-FFF2-40B4-BE49-F238E27FC236}">
                <a16:creationId xmlns:a16="http://schemas.microsoft.com/office/drawing/2014/main" id="{D4FCCE7A-EE94-5BD2-DEAC-81A5C4E040A9}"/>
              </a:ext>
            </a:extLst>
          </p:cNvPr>
          <p:cNvSpPr>
            <a:spLocks noGrp="1"/>
          </p:cNvSpPr>
          <p:nvPr>
            <p:ph type="ctrTitle"/>
          </p:nvPr>
        </p:nvSpPr>
        <p:spPr>
          <a:xfrm>
            <a:off x="1524000" y="612836"/>
            <a:ext cx="9144000" cy="1159955"/>
          </a:xfrm>
        </p:spPr>
        <p:txBody>
          <a:bodyPr>
            <a:normAutofit/>
          </a:bodyPr>
          <a:lstStyle/>
          <a:p>
            <a:r>
              <a:rPr lang="en-IN" dirty="0">
                <a:latin typeface="Bahnschrift SemiBold SemiConden" panose="020B0502040204020203" pitchFamily="34" charset="0"/>
              </a:rPr>
              <a:t>BOOK  A DOCTOR USING MERN</a:t>
            </a:r>
          </a:p>
        </p:txBody>
      </p:sp>
      <p:sp>
        <p:nvSpPr>
          <p:cNvPr id="3" name="Subtitle 2">
            <a:extLst>
              <a:ext uri="{FF2B5EF4-FFF2-40B4-BE49-F238E27FC236}">
                <a16:creationId xmlns:a16="http://schemas.microsoft.com/office/drawing/2014/main" id="{DFB92CB8-D05F-DD2F-0BD2-51C8C30A0B9F}"/>
              </a:ext>
            </a:extLst>
          </p:cNvPr>
          <p:cNvSpPr>
            <a:spLocks noGrp="1"/>
          </p:cNvSpPr>
          <p:nvPr>
            <p:ph type="subTitle" idx="1"/>
          </p:nvPr>
        </p:nvSpPr>
        <p:spPr>
          <a:xfrm>
            <a:off x="3291840" y="2513902"/>
            <a:ext cx="4181856" cy="915098"/>
          </a:xfrm>
        </p:spPr>
        <p:txBody>
          <a:bodyPr>
            <a:normAutofit/>
          </a:bodyPr>
          <a:lstStyle/>
          <a:p>
            <a:pPr algn="l"/>
            <a:r>
              <a:rPr lang="en-IN" b="1" dirty="0"/>
              <a:t>TEAM ID: NM2024TMID10278</a:t>
            </a:r>
          </a:p>
          <a:p>
            <a:pPr algn="l"/>
            <a:r>
              <a:rPr lang="en-IN" b="1" dirty="0"/>
              <a:t>TEAM MEMBERS:</a:t>
            </a:r>
          </a:p>
        </p:txBody>
      </p:sp>
      <p:sp>
        <p:nvSpPr>
          <p:cNvPr id="4" name="TextBox 3">
            <a:extLst>
              <a:ext uri="{FF2B5EF4-FFF2-40B4-BE49-F238E27FC236}">
                <a16:creationId xmlns:a16="http://schemas.microsoft.com/office/drawing/2014/main" id="{C9D1DA75-79D5-58DC-D6F2-7E2850E1B2ED}"/>
              </a:ext>
            </a:extLst>
          </p:cNvPr>
          <p:cNvSpPr txBox="1"/>
          <p:nvPr/>
        </p:nvSpPr>
        <p:spPr>
          <a:xfrm>
            <a:off x="4590288" y="3529396"/>
            <a:ext cx="5171788" cy="3231654"/>
          </a:xfrm>
          <a:prstGeom prst="rect">
            <a:avLst/>
          </a:prstGeom>
          <a:noFill/>
        </p:spPr>
        <p:txBody>
          <a:bodyPr wrap="square" rtlCol="0">
            <a:spAutoFit/>
          </a:bodyPr>
          <a:lstStyle/>
          <a:p>
            <a:pPr>
              <a:lnSpc>
                <a:spcPct val="150000"/>
              </a:lnSpc>
            </a:pPr>
            <a:r>
              <a:rPr lang="en-IN" sz="2400" b="1" dirty="0"/>
              <a:t>PAVITHRA M (211521104103)</a:t>
            </a:r>
          </a:p>
          <a:p>
            <a:pPr>
              <a:lnSpc>
                <a:spcPct val="150000"/>
              </a:lnSpc>
            </a:pPr>
            <a:r>
              <a:rPr lang="en-IN" sz="2400" b="1" dirty="0"/>
              <a:t>ASHWINI G A(211521104016)</a:t>
            </a:r>
          </a:p>
          <a:p>
            <a:pPr>
              <a:lnSpc>
                <a:spcPct val="150000"/>
              </a:lnSpc>
            </a:pPr>
            <a:r>
              <a:rPr lang="en-IN" sz="2400" b="1" dirty="0"/>
              <a:t>BOOMIKA A(211521104023)</a:t>
            </a:r>
          </a:p>
          <a:p>
            <a:pPr>
              <a:lnSpc>
                <a:spcPct val="150000"/>
              </a:lnSpc>
            </a:pPr>
            <a:r>
              <a:rPr lang="en-IN" sz="2400" b="1" dirty="0"/>
              <a:t>DEEPIKA S(211521104033)</a:t>
            </a:r>
          </a:p>
          <a:p>
            <a:pPr>
              <a:lnSpc>
                <a:spcPct val="150000"/>
              </a:lnSpc>
            </a:pPr>
            <a:r>
              <a:rPr lang="en-IN" sz="2400" b="1" dirty="0"/>
              <a:t>POTHIGAI ELAMUHIL P(211521104106)</a:t>
            </a:r>
          </a:p>
          <a:p>
            <a:endParaRPr lang="en-IN" sz="2400" dirty="0"/>
          </a:p>
        </p:txBody>
      </p:sp>
      <p:pic>
        <p:nvPicPr>
          <p:cNvPr id="8" name="Graphic 7" descr="Heart with pulse with solid fill">
            <a:extLst>
              <a:ext uri="{FF2B5EF4-FFF2-40B4-BE49-F238E27FC236}">
                <a16:creationId xmlns:a16="http://schemas.microsoft.com/office/drawing/2014/main" id="{E555C77E-A715-14F7-307B-757F881292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2076" y="2048256"/>
            <a:ext cx="1665543" cy="1665543"/>
          </a:xfrm>
          <a:prstGeom prst="rect">
            <a:avLst/>
          </a:prstGeom>
        </p:spPr>
      </p:pic>
      <p:pic>
        <p:nvPicPr>
          <p:cNvPr id="10" name="Graphic 9" descr="Stethoscope with solid fill">
            <a:extLst>
              <a:ext uri="{FF2B5EF4-FFF2-40B4-BE49-F238E27FC236}">
                <a16:creationId xmlns:a16="http://schemas.microsoft.com/office/drawing/2014/main" id="{169DF8F6-3E3B-19FF-BDD6-BEB8BF81CF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5088" y="3751521"/>
            <a:ext cx="2206752" cy="2206752"/>
          </a:xfrm>
          <a:prstGeom prst="rect">
            <a:avLst/>
          </a:prstGeom>
        </p:spPr>
      </p:pic>
    </p:spTree>
    <p:extLst>
      <p:ext uri="{BB962C8B-B14F-4D97-AF65-F5344CB8AC3E}">
        <p14:creationId xmlns:p14="http://schemas.microsoft.com/office/powerpoint/2010/main" val="229041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8D80F1-AE43-28DA-9104-4087AA36582F}"/>
              </a:ext>
            </a:extLst>
          </p:cNvPr>
          <p:cNvPicPr>
            <a:picLocks noChangeAspect="1"/>
          </p:cNvPicPr>
          <p:nvPr/>
        </p:nvPicPr>
        <p:blipFill>
          <a:blip r:embed="rId2">
            <a:extLst>
              <a:ext uri="{28A0092B-C50C-407E-A947-70E740481C1C}">
                <a14:useLocalDpi xmlns:a14="http://schemas.microsoft.com/office/drawing/2010/main" val="0"/>
              </a:ext>
            </a:extLst>
          </a:blip>
          <a:srcRect t="7427" b="17992"/>
          <a:stretch/>
        </p:blipFill>
        <p:spPr>
          <a:xfrm>
            <a:off x="3026664" y="169164"/>
            <a:ext cx="7223760" cy="6688836"/>
          </a:xfrm>
          <a:prstGeom prst="rect">
            <a:avLst/>
          </a:prstGeom>
        </p:spPr>
      </p:pic>
      <p:sp>
        <p:nvSpPr>
          <p:cNvPr id="10" name="TextBox 9">
            <a:extLst>
              <a:ext uri="{FF2B5EF4-FFF2-40B4-BE49-F238E27FC236}">
                <a16:creationId xmlns:a16="http://schemas.microsoft.com/office/drawing/2014/main" id="{7514094F-8198-AA88-4C3A-97341AA62E11}"/>
              </a:ext>
            </a:extLst>
          </p:cNvPr>
          <p:cNvSpPr txBox="1"/>
          <p:nvPr/>
        </p:nvSpPr>
        <p:spPr>
          <a:xfrm>
            <a:off x="265176" y="484632"/>
            <a:ext cx="3200400" cy="1323439"/>
          </a:xfrm>
          <a:prstGeom prst="rect">
            <a:avLst/>
          </a:prstGeom>
          <a:noFill/>
        </p:spPr>
        <p:txBody>
          <a:bodyPr wrap="square" rtlCol="0">
            <a:spAutoFit/>
          </a:bodyPr>
          <a:lstStyle/>
          <a:p>
            <a:r>
              <a:rPr lang="en-IN" sz="4000" dirty="0">
                <a:latin typeface="Bahnschrift SemiBold SemiConden" panose="020B0502040204020203" pitchFamily="34" charset="0"/>
                <a:ea typeface="+mj-ea"/>
                <a:cs typeface="+mj-cs"/>
              </a:rPr>
              <a:t>BLOCK DIAGRAM</a:t>
            </a:r>
          </a:p>
        </p:txBody>
      </p:sp>
    </p:spTree>
    <p:extLst>
      <p:ext uri="{BB962C8B-B14F-4D97-AF65-F5344CB8AC3E}">
        <p14:creationId xmlns:p14="http://schemas.microsoft.com/office/powerpoint/2010/main" val="3609136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531A-C4CD-1512-69EA-372452E507A2}"/>
              </a:ext>
            </a:extLst>
          </p:cNvPr>
          <p:cNvSpPr>
            <a:spLocks noGrp="1"/>
          </p:cNvSpPr>
          <p:nvPr>
            <p:ph type="title"/>
          </p:nvPr>
        </p:nvSpPr>
        <p:spPr/>
        <p:txBody>
          <a:bodyPr/>
          <a:lstStyle/>
          <a:p>
            <a:r>
              <a:rPr lang="en-IN" sz="4000" dirty="0">
                <a:latin typeface="Bahnschrift SemiBold SemiConden" panose="020B0502040204020203" pitchFamily="34" charset="0"/>
              </a:rPr>
              <a:t>MODEL SCREENSHOT</a:t>
            </a:r>
          </a:p>
        </p:txBody>
      </p:sp>
      <p:pic>
        <p:nvPicPr>
          <p:cNvPr id="7" name="Content Placeholder 6">
            <a:extLst>
              <a:ext uri="{FF2B5EF4-FFF2-40B4-BE49-F238E27FC236}">
                <a16:creationId xmlns:a16="http://schemas.microsoft.com/office/drawing/2014/main" id="{D0C95ECB-A9F7-CC55-80D1-1141A5CE56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0778" y="1825625"/>
            <a:ext cx="8430443" cy="4351338"/>
          </a:xfrm>
        </p:spPr>
      </p:pic>
    </p:spTree>
    <p:extLst>
      <p:ext uri="{BB962C8B-B14F-4D97-AF65-F5344CB8AC3E}">
        <p14:creationId xmlns:p14="http://schemas.microsoft.com/office/powerpoint/2010/main" val="1038207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DFB8B7-8A8D-8D3A-0DCD-91548805E4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1906" y="1253331"/>
            <a:ext cx="8430443" cy="4351338"/>
          </a:xfrm>
        </p:spPr>
      </p:pic>
    </p:spTree>
    <p:extLst>
      <p:ext uri="{BB962C8B-B14F-4D97-AF65-F5344CB8AC3E}">
        <p14:creationId xmlns:p14="http://schemas.microsoft.com/office/powerpoint/2010/main" val="1330761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734927D-0D0D-7448-6A0D-32B1F7FF257B}"/>
              </a:ext>
            </a:extLst>
          </p:cNvPr>
          <p:cNvPicPr>
            <a:picLocks noChangeAspect="1"/>
          </p:cNvPicPr>
          <p:nvPr/>
        </p:nvPicPr>
        <p:blipFill>
          <a:blip r:embed="rId2">
            <a:alphaModFix amt="35000"/>
          </a:blip>
          <a:stretch>
            <a:fillRect/>
          </a:stretch>
        </p:blipFill>
        <p:spPr>
          <a:xfrm>
            <a:off x="3105912" y="1443800"/>
            <a:ext cx="4876800" cy="4876800"/>
          </a:xfrm>
          <a:prstGeom prst="rect">
            <a:avLst/>
          </a:prstGeom>
        </p:spPr>
      </p:pic>
      <p:sp>
        <p:nvSpPr>
          <p:cNvPr id="2" name="Title 1">
            <a:extLst>
              <a:ext uri="{FF2B5EF4-FFF2-40B4-BE49-F238E27FC236}">
                <a16:creationId xmlns:a16="http://schemas.microsoft.com/office/drawing/2014/main" id="{27F2D061-6AAB-622E-B815-91098AC5B1C1}"/>
              </a:ext>
            </a:extLst>
          </p:cNvPr>
          <p:cNvSpPr>
            <a:spLocks noGrp="1"/>
          </p:cNvSpPr>
          <p:nvPr>
            <p:ph type="title"/>
          </p:nvPr>
        </p:nvSpPr>
        <p:spPr>
          <a:xfrm>
            <a:off x="627888" y="328549"/>
            <a:ext cx="10515600" cy="1325563"/>
          </a:xfrm>
        </p:spPr>
        <p:txBody>
          <a:bodyPr/>
          <a:lstStyle/>
          <a:p>
            <a:r>
              <a:rPr lang="en-US" sz="4000" dirty="0">
                <a:latin typeface="Bahnschrift SemiBold SemiConden" panose="020B0502040204020203" pitchFamily="34" charset="0"/>
              </a:rPr>
              <a:t>CONCLUSION AND NEXT STEPS</a:t>
            </a:r>
            <a:endParaRPr lang="en-IN" sz="4000" dirty="0">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9CB2A846-C1D1-3AB8-BA29-8042F6C629C8}"/>
              </a:ext>
            </a:extLst>
          </p:cNvPr>
          <p:cNvSpPr>
            <a:spLocks noGrp="1"/>
          </p:cNvSpPr>
          <p:nvPr>
            <p:ph idx="1"/>
          </p:nvPr>
        </p:nvSpPr>
        <p:spPr>
          <a:xfrm>
            <a:off x="1618488" y="2059233"/>
            <a:ext cx="9945624" cy="2739533"/>
          </a:xfrm>
        </p:spPr>
        <p:txBody>
          <a:bodyPr>
            <a:normAutofit/>
          </a:bodyPr>
          <a:lstStyle/>
          <a:p>
            <a:pPr marL="0" indent="0" algn="just">
              <a:buNone/>
            </a:pPr>
            <a:r>
              <a:rPr lang="en-US" sz="2600" dirty="0"/>
              <a:t>Book A Doctor effectively streamlines online doctor appointments, enhancing accessibility and communication for patients and doctors. Moving forward, we aim to add features like video consultations, reminders, and feedback options, improve user experience with a mobile app and multilingual support, scale up through cloud deployment, and strengthen security with data compliance and enhanced authentication.</a:t>
            </a:r>
            <a:endParaRPr lang="en-IN" sz="2600" dirty="0"/>
          </a:p>
        </p:txBody>
      </p:sp>
    </p:spTree>
    <p:extLst>
      <p:ext uri="{BB962C8B-B14F-4D97-AF65-F5344CB8AC3E}">
        <p14:creationId xmlns:p14="http://schemas.microsoft.com/office/powerpoint/2010/main" val="57830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B5DD0-8D74-D5FC-DACA-5D4D5FAA1DF7}"/>
              </a:ext>
            </a:extLst>
          </p:cNvPr>
          <p:cNvSpPr>
            <a:spLocks noGrp="1"/>
          </p:cNvSpPr>
          <p:nvPr>
            <p:ph type="title"/>
          </p:nvPr>
        </p:nvSpPr>
        <p:spPr>
          <a:xfrm>
            <a:off x="920496" y="2459736"/>
            <a:ext cx="10515600" cy="1324928"/>
          </a:xfrm>
        </p:spPr>
        <p:txBody>
          <a:bodyPr>
            <a:normAutofit/>
          </a:bodyPr>
          <a:lstStyle/>
          <a:p>
            <a:pPr algn="ctr"/>
            <a:r>
              <a:rPr lang="en-IN" sz="4800" b="1" dirty="0"/>
              <a:t>THANK YOU</a:t>
            </a:r>
          </a:p>
        </p:txBody>
      </p:sp>
      <p:pic>
        <p:nvPicPr>
          <p:cNvPr id="5" name="Picture 4">
            <a:extLst>
              <a:ext uri="{FF2B5EF4-FFF2-40B4-BE49-F238E27FC236}">
                <a16:creationId xmlns:a16="http://schemas.microsoft.com/office/drawing/2014/main" id="{E1B4F42B-B9D1-9D3C-AB18-B826EA26EA2B}"/>
              </a:ext>
            </a:extLst>
          </p:cNvPr>
          <p:cNvPicPr>
            <a:picLocks noChangeAspect="1"/>
          </p:cNvPicPr>
          <p:nvPr/>
        </p:nvPicPr>
        <p:blipFill>
          <a:blip r:embed="rId2">
            <a:alphaModFix amt="20000"/>
          </a:blip>
          <a:stretch>
            <a:fillRect/>
          </a:stretch>
        </p:blipFill>
        <p:spPr>
          <a:xfrm>
            <a:off x="1645920" y="73152"/>
            <a:ext cx="8284464" cy="6531864"/>
          </a:xfrm>
          <a:prstGeom prst="rect">
            <a:avLst/>
          </a:prstGeom>
        </p:spPr>
      </p:pic>
    </p:spTree>
    <p:extLst>
      <p:ext uri="{BB962C8B-B14F-4D97-AF65-F5344CB8AC3E}">
        <p14:creationId xmlns:p14="http://schemas.microsoft.com/office/powerpoint/2010/main" val="2890451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558F9D-D564-5A58-D1BD-EE63AD53C96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143000" y="-219456"/>
            <a:ext cx="14200632" cy="9482328"/>
          </a:xfrm>
          <a:prstGeom prst="rect">
            <a:avLst/>
          </a:prstGeom>
        </p:spPr>
      </p:pic>
      <p:sp>
        <p:nvSpPr>
          <p:cNvPr id="6" name="TextBox 5">
            <a:extLst>
              <a:ext uri="{FF2B5EF4-FFF2-40B4-BE49-F238E27FC236}">
                <a16:creationId xmlns:a16="http://schemas.microsoft.com/office/drawing/2014/main" id="{A73BD9E4-B102-87A8-7ED1-E06E67F89526}"/>
              </a:ext>
            </a:extLst>
          </p:cNvPr>
          <p:cNvSpPr txBox="1"/>
          <p:nvPr/>
        </p:nvSpPr>
        <p:spPr>
          <a:xfrm>
            <a:off x="3456432" y="1471575"/>
            <a:ext cx="7479792" cy="4765279"/>
          </a:xfrm>
          <a:prstGeom prst="rect">
            <a:avLst/>
          </a:prstGeom>
          <a:noFill/>
        </p:spPr>
        <p:txBody>
          <a:bodyPr wrap="square">
            <a:spAutoFit/>
          </a:bodyPr>
          <a:lstStyle/>
          <a:p>
            <a:pPr marL="285750" indent="-285750">
              <a:buFont typeface="Arial" panose="020B0604020202020204" pitchFamily="34" charset="0"/>
              <a:buChar char="•"/>
            </a:pPr>
            <a:r>
              <a:rPr lang="en-IN" sz="2800" dirty="0"/>
              <a:t>ABSTRACT</a:t>
            </a:r>
          </a:p>
          <a:p>
            <a:pPr marL="285750" indent="-285750">
              <a:buFont typeface="Arial" panose="020B0604020202020204" pitchFamily="34" charset="0"/>
              <a:buChar char="•"/>
            </a:pPr>
            <a:r>
              <a:rPr lang="en-IN" sz="2800" dirty="0"/>
              <a:t>INTRODUCTION</a:t>
            </a:r>
          </a:p>
          <a:p>
            <a:pPr marL="285750" indent="-285750">
              <a:buFont typeface="Arial" panose="020B0604020202020204" pitchFamily="34" charset="0"/>
              <a:buChar char="•"/>
            </a:pPr>
            <a:r>
              <a:rPr lang="en-IN" sz="2800" dirty="0"/>
              <a:t>PROPOSED SYSTEM</a:t>
            </a:r>
          </a:p>
          <a:p>
            <a:pPr marL="285750" indent="-285750">
              <a:buFont typeface="Arial" panose="020B0604020202020204" pitchFamily="34" charset="0"/>
              <a:buChar char="•"/>
            </a:pPr>
            <a:r>
              <a:rPr lang="en-IN" sz="2800" dirty="0"/>
              <a:t>IMPLEMENTATION:MERN STACK</a:t>
            </a:r>
          </a:p>
          <a:p>
            <a:r>
              <a:rPr lang="en-IN" sz="2800" dirty="0"/>
              <a:t>             FRONTEND</a:t>
            </a:r>
          </a:p>
          <a:p>
            <a:r>
              <a:rPr lang="en-IN" sz="2800" dirty="0"/>
              <a:t>             BACKEND</a:t>
            </a:r>
          </a:p>
          <a:p>
            <a:r>
              <a:rPr lang="en-IN" sz="2800" dirty="0"/>
              <a:t>             INTEGRATION</a:t>
            </a:r>
          </a:p>
          <a:p>
            <a:pPr marL="285750" indent="-285750">
              <a:buFont typeface="Arial" panose="020B0604020202020204" pitchFamily="34" charset="0"/>
              <a:buChar char="•"/>
            </a:pPr>
            <a:r>
              <a:rPr lang="en-IN" sz="2800" dirty="0"/>
              <a:t>BLOCK DIAGRAM</a:t>
            </a:r>
          </a:p>
          <a:p>
            <a:pPr marL="285750" indent="-285750">
              <a:buFont typeface="Arial" panose="020B0604020202020204" pitchFamily="34" charset="0"/>
              <a:buChar char="•"/>
            </a:pPr>
            <a:r>
              <a:rPr lang="en-IN" sz="2800" dirty="0"/>
              <a:t>MODEL SCREENSHOT</a:t>
            </a:r>
          </a:p>
          <a:p>
            <a:pPr marL="285750" indent="-285750">
              <a:buFont typeface="Arial" panose="020B0604020202020204" pitchFamily="34" charset="0"/>
              <a:buChar char="•"/>
            </a:pPr>
            <a:r>
              <a:rPr lang="en-IN" sz="2800" dirty="0"/>
              <a:t>CONCLUSION</a:t>
            </a:r>
          </a:p>
          <a:p>
            <a:pPr marL="0" indent="0">
              <a:lnSpc>
                <a:spcPts val="2799"/>
              </a:lnSpc>
              <a:buNone/>
            </a:pPr>
            <a:endParaRPr lang="en-US" sz="2800" dirty="0"/>
          </a:p>
        </p:txBody>
      </p:sp>
      <p:sp>
        <p:nvSpPr>
          <p:cNvPr id="7" name="TextBox 6">
            <a:extLst>
              <a:ext uri="{FF2B5EF4-FFF2-40B4-BE49-F238E27FC236}">
                <a16:creationId xmlns:a16="http://schemas.microsoft.com/office/drawing/2014/main" id="{FA225835-B3D9-E164-B05F-B5699BB41B0F}"/>
              </a:ext>
            </a:extLst>
          </p:cNvPr>
          <p:cNvSpPr txBox="1"/>
          <p:nvPr/>
        </p:nvSpPr>
        <p:spPr>
          <a:xfrm>
            <a:off x="628122" y="483986"/>
            <a:ext cx="7315200" cy="707886"/>
          </a:xfrm>
          <a:prstGeom prst="rect">
            <a:avLst/>
          </a:prstGeom>
          <a:noFill/>
        </p:spPr>
        <p:txBody>
          <a:bodyPr wrap="square">
            <a:spAutoFit/>
          </a:bodyPr>
          <a:lstStyle/>
          <a:p>
            <a:r>
              <a:rPr lang="en-IN" sz="4000" dirty="0">
                <a:latin typeface="Bahnschrift SemiBold SemiConden" panose="020B0502040204020203" pitchFamily="34" charset="0"/>
                <a:ea typeface="+mj-ea"/>
                <a:cs typeface="+mj-cs"/>
              </a:rPr>
              <a:t>TABLE OF CONTENTS</a:t>
            </a:r>
          </a:p>
        </p:txBody>
      </p:sp>
    </p:spTree>
    <p:extLst>
      <p:ext uri="{BB962C8B-B14F-4D97-AF65-F5344CB8AC3E}">
        <p14:creationId xmlns:p14="http://schemas.microsoft.com/office/powerpoint/2010/main" val="2230727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313AA6-3863-79CD-1273-AC61F37BA62A}"/>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514DC64-AB00-4AA4-F27E-6830AAC45411}"/>
              </a:ext>
            </a:extLst>
          </p:cNvPr>
          <p:cNvSpPr>
            <a:spLocks noGrp="1"/>
          </p:cNvSpPr>
          <p:nvPr>
            <p:ph type="title"/>
          </p:nvPr>
        </p:nvSpPr>
        <p:spPr/>
        <p:txBody>
          <a:bodyPr/>
          <a:lstStyle/>
          <a:p>
            <a:r>
              <a:rPr lang="en-IN" sz="4000" dirty="0">
                <a:latin typeface="Bahnschrift SemiBold SemiConden" panose="020B0502040204020203" pitchFamily="34" charset="0"/>
              </a:rPr>
              <a:t>ABSTRACT</a:t>
            </a:r>
          </a:p>
        </p:txBody>
      </p:sp>
      <p:sp>
        <p:nvSpPr>
          <p:cNvPr id="3" name="Content Placeholder 2">
            <a:extLst>
              <a:ext uri="{FF2B5EF4-FFF2-40B4-BE49-F238E27FC236}">
                <a16:creationId xmlns:a16="http://schemas.microsoft.com/office/drawing/2014/main" id="{01542DB5-ECBA-36E3-DA9C-206DD6215CB9}"/>
              </a:ext>
            </a:extLst>
          </p:cNvPr>
          <p:cNvSpPr>
            <a:spLocks noGrp="1"/>
          </p:cNvSpPr>
          <p:nvPr>
            <p:ph idx="1"/>
          </p:nvPr>
        </p:nvSpPr>
        <p:spPr>
          <a:xfrm>
            <a:off x="1289304" y="1920241"/>
            <a:ext cx="10064496" cy="3282696"/>
          </a:xfrm>
        </p:spPr>
        <p:txBody>
          <a:bodyPr>
            <a:normAutofit/>
          </a:bodyPr>
          <a:lstStyle/>
          <a:p>
            <a:pPr marL="0" indent="0">
              <a:lnSpc>
                <a:spcPct val="100000"/>
              </a:lnSpc>
              <a:buNone/>
            </a:pPr>
            <a:r>
              <a:rPr lang="en-US" sz="2600" dirty="0"/>
              <a:t>Book A Doctor is a MERN-based web application designed to simplify doctor appointment bookings. Patients can browse available doctors, view profiles, and schedule appointments, while doctors manage their availability and appointments efficiently. Admins oversee system users to maintain integrity. With secure JWT authentication and </a:t>
            </a:r>
            <a:r>
              <a:rPr lang="en-US" sz="2600" dirty="0" err="1"/>
              <a:t>Bcrypt</a:t>
            </a:r>
            <a:r>
              <a:rPr lang="en-US" sz="2600" dirty="0"/>
              <a:t> password encryption, Book A Doctor provides a streamlined, secure solution for managing healthcare appointments, showcasing the scalability and responsiveness of the MERN stack in a healthcare context.</a:t>
            </a:r>
            <a:endParaRPr lang="en-IN" sz="2600" dirty="0"/>
          </a:p>
        </p:txBody>
      </p:sp>
    </p:spTree>
    <p:extLst>
      <p:ext uri="{BB962C8B-B14F-4D97-AF65-F5344CB8AC3E}">
        <p14:creationId xmlns:p14="http://schemas.microsoft.com/office/powerpoint/2010/main" val="3985429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3CE8-FE78-BFD4-06E4-8ABA4BE63D38}"/>
              </a:ext>
            </a:extLst>
          </p:cNvPr>
          <p:cNvSpPr>
            <a:spLocks noGrp="1"/>
          </p:cNvSpPr>
          <p:nvPr>
            <p:ph type="title"/>
          </p:nvPr>
        </p:nvSpPr>
        <p:spPr/>
        <p:txBody>
          <a:bodyPr/>
          <a:lstStyle/>
          <a:p>
            <a:r>
              <a:rPr lang="en-IN" sz="4000" dirty="0">
                <a:latin typeface="Bahnschrift SemiBold SemiConden" panose="020B0502040204020203" pitchFamily="34" charset="0"/>
              </a:rPr>
              <a:t>INTRODUCTION</a:t>
            </a:r>
          </a:p>
        </p:txBody>
      </p:sp>
      <p:sp>
        <p:nvSpPr>
          <p:cNvPr id="3" name="Content Placeholder 2">
            <a:extLst>
              <a:ext uri="{FF2B5EF4-FFF2-40B4-BE49-F238E27FC236}">
                <a16:creationId xmlns:a16="http://schemas.microsoft.com/office/drawing/2014/main" id="{2A893685-E945-3DC4-1728-977B22F74D00}"/>
              </a:ext>
            </a:extLst>
          </p:cNvPr>
          <p:cNvSpPr>
            <a:spLocks noGrp="1"/>
          </p:cNvSpPr>
          <p:nvPr>
            <p:ph idx="1"/>
          </p:nvPr>
        </p:nvSpPr>
        <p:spPr>
          <a:xfrm>
            <a:off x="1435608" y="1929383"/>
            <a:ext cx="9918192" cy="2185417"/>
          </a:xfrm>
        </p:spPr>
        <p:txBody>
          <a:bodyPr>
            <a:normAutofit/>
          </a:bodyPr>
          <a:lstStyle/>
          <a:p>
            <a:pPr marL="0" indent="0">
              <a:buNone/>
            </a:pPr>
            <a:r>
              <a:rPr lang="en-US" sz="2600" dirty="0"/>
              <a:t>Book A Doctor is a MERN-based web app designed for seamless doctor appointment bookings. It enables patients to browse and book doctors, while doctors manage their schedules. With secure JWT authentication and </a:t>
            </a:r>
            <a:r>
              <a:rPr lang="en-US" sz="2600" dirty="0" err="1"/>
              <a:t>Bcrypt</a:t>
            </a:r>
            <a:r>
              <a:rPr lang="en-US" sz="2600" dirty="0"/>
              <a:t> encryption, this app offers a secure and efficient solution for healthcare appointments, showcasing the MERN stack’s scalability.</a:t>
            </a:r>
            <a:endParaRPr lang="en-IN" sz="2600" dirty="0"/>
          </a:p>
        </p:txBody>
      </p:sp>
      <p:pic>
        <p:nvPicPr>
          <p:cNvPr id="6146" name="Picture 2" descr="Doctor Character Royalty-Free Images, Stock Photos &amp; Pictures | Shutterstock">
            <a:extLst>
              <a:ext uri="{FF2B5EF4-FFF2-40B4-BE49-F238E27FC236}">
                <a16:creationId xmlns:a16="http://schemas.microsoft.com/office/drawing/2014/main" id="{16BDC8FD-C05C-CBBF-F54B-D6240318A5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699" b="13567"/>
          <a:stretch/>
        </p:blipFill>
        <p:spPr bwMode="auto">
          <a:xfrm>
            <a:off x="24194" y="3584448"/>
            <a:ext cx="12167805" cy="3273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357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00B7AE-AFDE-ECF3-CFB9-C5F68F07A5CB}"/>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tretch>
            <a:fillRect/>
          </a:stretch>
        </p:blipFill>
        <p:spPr>
          <a:xfrm>
            <a:off x="0" y="0"/>
            <a:ext cx="12271248" cy="6858000"/>
          </a:xfrm>
          <a:prstGeom prst="rect">
            <a:avLst/>
          </a:prstGeom>
        </p:spPr>
      </p:pic>
      <p:sp>
        <p:nvSpPr>
          <p:cNvPr id="2" name="Title 1">
            <a:extLst>
              <a:ext uri="{FF2B5EF4-FFF2-40B4-BE49-F238E27FC236}">
                <a16:creationId xmlns:a16="http://schemas.microsoft.com/office/drawing/2014/main" id="{7F4AD3B2-3F38-4918-E2DC-015B3C6FDBC5}"/>
              </a:ext>
            </a:extLst>
          </p:cNvPr>
          <p:cNvSpPr>
            <a:spLocks noGrp="1"/>
          </p:cNvSpPr>
          <p:nvPr>
            <p:ph type="title"/>
          </p:nvPr>
        </p:nvSpPr>
        <p:spPr/>
        <p:txBody>
          <a:bodyPr/>
          <a:lstStyle/>
          <a:p>
            <a:r>
              <a:rPr lang="en-IN" sz="4000" dirty="0">
                <a:latin typeface="Bahnschrift SemiBold SemiConden" panose="020B0502040204020203" pitchFamily="34" charset="0"/>
              </a:rPr>
              <a:t>PROPOSED SYSTEM</a:t>
            </a:r>
            <a:br>
              <a:rPr lang="en-IN" sz="4000" dirty="0">
                <a:latin typeface="Bahnschrift SemiBold SemiConden" panose="020B0502040204020203" pitchFamily="34" charset="0"/>
              </a:rPr>
            </a:br>
            <a:endParaRPr lang="en-IN" sz="4000" dirty="0">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9081C19D-1485-5BE3-A16D-4A82EC608B10}"/>
              </a:ext>
            </a:extLst>
          </p:cNvPr>
          <p:cNvSpPr>
            <a:spLocks noGrp="1"/>
          </p:cNvSpPr>
          <p:nvPr>
            <p:ph idx="1"/>
          </p:nvPr>
        </p:nvSpPr>
        <p:spPr>
          <a:xfrm>
            <a:off x="1371600" y="1816481"/>
            <a:ext cx="9982200" cy="4351338"/>
          </a:xfrm>
        </p:spPr>
        <p:txBody>
          <a:bodyPr>
            <a:normAutofit/>
          </a:bodyPr>
          <a:lstStyle/>
          <a:p>
            <a:pPr marL="0" indent="0" algn="just">
              <a:buNone/>
            </a:pPr>
            <a:r>
              <a:rPr lang="en-US" sz="2600" dirty="0"/>
              <a:t>The Book A Doctor system offers an efficient digital platform for organizing doctor appointments. Patients can select doctors based on availability and book appointments directly, while doctors have tools to update availability, manage bookings, and track schedules. An administrative interface allows admins to manage users and maintain system security. By reducing manual processes, this system enhances accessibility, optimizes appointment management, and ensures data security through JWT authentication and encrypted passwords, providing a streamlined healthcare booking experience.</a:t>
            </a:r>
            <a:endParaRPr lang="en-IN" sz="2600" dirty="0"/>
          </a:p>
        </p:txBody>
      </p:sp>
    </p:spTree>
    <p:extLst>
      <p:ext uri="{BB962C8B-B14F-4D97-AF65-F5344CB8AC3E}">
        <p14:creationId xmlns:p14="http://schemas.microsoft.com/office/powerpoint/2010/main" val="350940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Doctor Vector Art, Icons, and Graphics for Free Download">
            <a:extLst>
              <a:ext uri="{FF2B5EF4-FFF2-40B4-BE49-F238E27FC236}">
                <a16:creationId xmlns:a16="http://schemas.microsoft.com/office/drawing/2014/main" id="{44CF20D7-76A9-3612-327D-EEA7CBADB3DA}"/>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128016"/>
            <a:ext cx="12192000" cy="69860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68DE7F3-52DC-ED9B-170C-9C4D9CB0683B}"/>
              </a:ext>
            </a:extLst>
          </p:cNvPr>
          <p:cNvSpPr>
            <a:spLocks noGrp="1"/>
          </p:cNvSpPr>
          <p:nvPr>
            <p:ph type="title"/>
          </p:nvPr>
        </p:nvSpPr>
        <p:spPr>
          <a:xfrm>
            <a:off x="838200" y="191389"/>
            <a:ext cx="10515600" cy="1325563"/>
          </a:xfrm>
        </p:spPr>
        <p:txBody>
          <a:bodyPr/>
          <a:lstStyle/>
          <a:p>
            <a:pPr algn="ctr"/>
            <a:r>
              <a:rPr lang="en-IN" sz="4400" b="1" dirty="0">
                <a:latin typeface="Bahnschrift SemiCondensed" panose="020B0502040204020203" pitchFamily="34" charset="0"/>
                <a:cs typeface="Times New Roman" panose="02020603050405020304" pitchFamily="18" charset="0"/>
              </a:rPr>
              <a:t>IMPLEMENTATION:MERN STACK</a:t>
            </a:r>
            <a:br>
              <a:rPr lang="en-IN" sz="4400" b="1" dirty="0">
                <a:latin typeface="Bahnschrift SemiCondensed" panose="020B0502040204020203" pitchFamily="34" charset="0"/>
                <a:cs typeface="Times New Roman" panose="02020603050405020304" pitchFamily="18" charset="0"/>
              </a:rPr>
            </a:br>
            <a:endParaRPr lang="en-IN" dirty="0">
              <a:latin typeface="Bahnschrift SemiCondensed" panose="020B0502040204020203" pitchFamily="34" charset="0"/>
            </a:endParaRPr>
          </a:p>
        </p:txBody>
      </p:sp>
      <p:sp>
        <p:nvSpPr>
          <p:cNvPr id="3" name="Content Placeholder 2">
            <a:extLst>
              <a:ext uri="{FF2B5EF4-FFF2-40B4-BE49-F238E27FC236}">
                <a16:creationId xmlns:a16="http://schemas.microsoft.com/office/drawing/2014/main" id="{2D69EE1D-7104-26C8-A59A-1DE36FDE84D4}"/>
              </a:ext>
            </a:extLst>
          </p:cNvPr>
          <p:cNvSpPr>
            <a:spLocks noGrp="1"/>
          </p:cNvSpPr>
          <p:nvPr>
            <p:ph idx="1"/>
          </p:nvPr>
        </p:nvSpPr>
        <p:spPr>
          <a:xfrm>
            <a:off x="746760" y="996029"/>
            <a:ext cx="2499360" cy="743839"/>
          </a:xfrm>
        </p:spPr>
        <p:txBody>
          <a:bodyPr>
            <a:normAutofit/>
          </a:bodyPr>
          <a:lstStyle/>
          <a:p>
            <a:pPr marL="0" indent="0">
              <a:buNone/>
            </a:pPr>
            <a:r>
              <a:rPr lang="en-IN" sz="4000" dirty="0">
                <a:latin typeface="Bahnschrift SemiBold SemiConden" panose="020B0502040204020203" pitchFamily="34" charset="0"/>
                <a:ea typeface="+mj-ea"/>
                <a:cs typeface="+mj-cs"/>
              </a:rPr>
              <a:t>FRONTEND</a:t>
            </a:r>
          </a:p>
        </p:txBody>
      </p:sp>
      <p:sp>
        <p:nvSpPr>
          <p:cNvPr id="6" name="TextBox 5">
            <a:extLst>
              <a:ext uri="{FF2B5EF4-FFF2-40B4-BE49-F238E27FC236}">
                <a16:creationId xmlns:a16="http://schemas.microsoft.com/office/drawing/2014/main" id="{BBA147AA-D066-50B5-8BED-29BB7476094E}"/>
              </a:ext>
            </a:extLst>
          </p:cNvPr>
          <p:cNvSpPr txBox="1"/>
          <p:nvPr/>
        </p:nvSpPr>
        <p:spPr>
          <a:xfrm>
            <a:off x="1289304" y="1739868"/>
            <a:ext cx="8650224" cy="5293757"/>
          </a:xfrm>
          <a:prstGeom prst="rect">
            <a:avLst/>
          </a:prstGeom>
          <a:noFill/>
        </p:spPr>
        <p:txBody>
          <a:bodyPr wrap="square" rtlCol="0">
            <a:spAutoFit/>
          </a:bodyPr>
          <a:lstStyle/>
          <a:p>
            <a:r>
              <a:rPr lang="en-US" sz="2600" b="1" dirty="0"/>
              <a:t>Technology:</a:t>
            </a:r>
            <a:r>
              <a:rPr lang="en-US" sz="2600" dirty="0"/>
              <a:t> React</a:t>
            </a:r>
          </a:p>
          <a:p>
            <a:r>
              <a:rPr lang="en-US" sz="2600" dirty="0"/>
              <a:t>         Utilizes React for building a dynamic and responsive user interface.</a:t>
            </a:r>
          </a:p>
          <a:p>
            <a:r>
              <a:rPr lang="en-US" sz="2600" b="1" dirty="0"/>
              <a:t>Libraries:</a:t>
            </a:r>
          </a:p>
          <a:p>
            <a:pPr lvl="1"/>
            <a:r>
              <a:rPr lang="en-US" sz="2600" b="1" dirty="0"/>
              <a:t>React Router: </a:t>
            </a:r>
            <a:r>
              <a:rPr lang="en-US" sz="2600" dirty="0"/>
              <a:t>Enables smooth navigation between different components.</a:t>
            </a:r>
          </a:p>
          <a:p>
            <a:pPr lvl="1"/>
            <a:r>
              <a:rPr lang="en-US" sz="2600" b="1" dirty="0"/>
              <a:t>Redux Toolkit: </a:t>
            </a:r>
            <a:r>
              <a:rPr lang="en-US" sz="2600" dirty="0"/>
              <a:t>Manages application state effectively, simplifying state management across components.</a:t>
            </a:r>
          </a:p>
          <a:p>
            <a:pPr lvl="1"/>
            <a:r>
              <a:rPr lang="en-US" sz="2600" b="1" dirty="0"/>
              <a:t>Ant Design: </a:t>
            </a:r>
            <a:r>
              <a:rPr lang="en-US" sz="2600" dirty="0"/>
              <a:t>Provides pre-designed UI components for a polished and professional look.</a:t>
            </a:r>
          </a:p>
          <a:p>
            <a:pPr lvl="1"/>
            <a:r>
              <a:rPr lang="en-US" sz="2600" b="1" dirty="0" err="1"/>
              <a:t>Axios</a:t>
            </a:r>
            <a:r>
              <a:rPr lang="en-US" sz="2600" b="1" dirty="0"/>
              <a:t>: </a:t>
            </a:r>
            <a:r>
              <a:rPr lang="en-US" sz="2600" dirty="0"/>
              <a:t>Handles HTTP requests to the backend API for data fetching and submission.</a:t>
            </a:r>
          </a:p>
          <a:p>
            <a:endParaRPr lang="en-US" sz="2600" dirty="0"/>
          </a:p>
        </p:txBody>
      </p:sp>
    </p:spTree>
    <p:extLst>
      <p:ext uri="{BB962C8B-B14F-4D97-AF65-F5344CB8AC3E}">
        <p14:creationId xmlns:p14="http://schemas.microsoft.com/office/powerpoint/2010/main" val="179718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8D5858-477B-8779-2702-1911935DE743}"/>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911096" y="-201168"/>
            <a:ext cx="7315200" cy="7132320"/>
          </a:xfrm>
          <a:prstGeom prst="rect">
            <a:avLst/>
          </a:prstGeom>
        </p:spPr>
      </p:pic>
      <p:sp>
        <p:nvSpPr>
          <p:cNvPr id="2" name="Title 1">
            <a:extLst>
              <a:ext uri="{FF2B5EF4-FFF2-40B4-BE49-F238E27FC236}">
                <a16:creationId xmlns:a16="http://schemas.microsoft.com/office/drawing/2014/main" id="{DFE74A26-2491-0A11-D4E7-0EB36C5F27F2}"/>
              </a:ext>
            </a:extLst>
          </p:cNvPr>
          <p:cNvSpPr>
            <a:spLocks noGrp="1"/>
          </p:cNvSpPr>
          <p:nvPr>
            <p:ph type="title"/>
          </p:nvPr>
        </p:nvSpPr>
        <p:spPr>
          <a:xfrm>
            <a:off x="682752" y="169323"/>
            <a:ext cx="10515600" cy="1325563"/>
          </a:xfrm>
        </p:spPr>
        <p:txBody>
          <a:bodyPr/>
          <a:lstStyle/>
          <a:p>
            <a:r>
              <a:rPr lang="en-IN" sz="4000" dirty="0">
                <a:latin typeface="Bahnschrift SemiBold SemiConden" panose="020B0502040204020203" pitchFamily="34" charset="0"/>
              </a:rPr>
              <a:t>BACKEND</a:t>
            </a:r>
          </a:p>
        </p:txBody>
      </p:sp>
      <p:sp>
        <p:nvSpPr>
          <p:cNvPr id="3" name="Content Placeholder 2">
            <a:extLst>
              <a:ext uri="{FF2B5EF4-FFF2-40B4-BE49-F238E27FC236}">
                <a16:creationId xmlns:a16="http://schemas.microsoft.com/office/drawing/2014/main" id="{D575FAEA-D7E1-A37D-BD97-767A2B8AB56E}"/>
              </a:ext>
            </a:extLst>
          </p:cNvPr>
          <p:cNvSpPr>
            <a:spLocks noGrp="1"/>
          </p:cNvSpPr>
          <p:nvPr>
            <p:ph idx="1"/>
          </p:nvPr>
        </p:nvSpPr>
        <p:spPr>
          <a:xfrm>
            <a:off x="1207008" y="1207008"/>
            <a:ext cx="10091928" cy="4636009"/>
          </a:xfrm>
        </p:spPr>
        <p:txBody>
          <a:bodyPr>
            <a:noAutofit/>
          </a:bodyPr>
          <a:lstStyle/>
          <a:p>
            <a:pPr marL="0" indent="0" algn="just">
              <a:lnSpc>
                <a:spcPct val="100000"/>
              </a:lnSpc>
              <a:buNone/>
            </a:pPr>
            <a:r>
              <a:rPr lang="en-US" sz="2600" b="1" dirty="0"/>
              <a:t>Technology: </a:t>
            </a:r>
            <a:r>
              <a:rPr lang="en-US" sz="2600" dirty="0"/>
              <a:t>Node.js and Express</a:t>
            </a:r>
          </a:p>
          <a:p>
            <a:pPr marL="0" lvl="1" indent="0" algn="just">
              <a:lnSpc>
                <a:spcPct val="100000"/>
              </a:lnSpc>
              <a:spcBef>
                <a:spcPts val="1000"/>
              </a:spcBef>
              <a:buNone/>
            </a:pPr>
            <a:r>
              <a:rPr lang="en-US" sz="2600" dirty="0"/>
              <a:t>	Utilizes Node.js for server-side scripting and Express for building 	web applications and APIs.</a:t>
            </a:r>
          </a:p>
          <a:p>
            <a:pPr marL="0" indent="0" algn="just">
              <a:lnSpc>
                <a:spcPct val="100000"/>
              </a:lnSpc>
              <a:buNone/>
            </a:pPr>
            <a:r>
              <a:rPr lang="en-US" sz="2600" b="1" dirty="0"/>
              <a:t>Libraries</a:t>
            </a:r>
            <a:r>
              <a:rPr lang="en-US" sz="2600" dirty="0"/>
              <a:t>:</a:t>
            </a:r>
          </a:p>
          <a:p>
            <a:pPr marL="0" lvl="1" indent="0" algn="just">
              <a:lnSpc>
                <a:spcPct val="100000"/>
              </a:lnSpc>
              <a:spcBef>
                <a:spcPts val="1000"/>
              </a:spcBef>
              <a:buNone/>
            </a:pPr>
            <a:r>
              <a:rPr lang="en-US" sz="2600" b="1" dirty="0"/>
              <a:t>	Express:</a:t>
            </a:r>
            <a:r>
              <a:rPr lang="en-US" sz="2600" dirty="0"/>
              <a:t> Facilitates the creation of RESTful APIs for data 	management.</a:t>
            </a:r>
          </a:p>
          <a:p>
            <a:pPr marL="0" lvl="1" indent="0" algn="just">
              <a:lnSpc>
                <a:spcPct val="100000"/>
              </a:lnSpc>
              <a:spcBef>
                <a:spcPts val="1000"/>
              </a:spcBef>
              <a:buNone/>
            </a:pPr>
            <a:r>
              <a:rPr lang="en-US" sz="2600" b="1" dirty="0"/>
              <a:t>	Mongoose:</a:t>
            </a:r>
            <a:r>
              <a:rPr lang="en-US" sz="2600" dirty="0"/>
              <a:t> Provides a schema-based solution for modeling 	application data with MongoDB.</a:t>
            </a:r>
          </a:p>
          <a:p>
            <a:pPr marL="0" lvl="1" indent="0" algn="just">
              <a:lnSpc>
                <a:spcPct val="100000"/>
              </a:lnSpc>
              <a:spcBef>
                <a:spcPts val="1000"/>
              </a:spcBef>
              <a:buNone/>
            </a:pPr>
            <a:r>
              <a:rPr lang="en-US" sz="2600" b="1" dirty="0"/>
              <a:t>	JWT:</a:t>
            </a:r>
            <a:r>
              <a:rPr lang="en-US" sz="2600" dirty="0"/>
              <a:t> Implements secure user authentication using JSON Web 	Tokens.</a:t>
            </a:r>
          </a:p>
          <a:p>
            <a:pPr marL="0" lvl="1" indent="0" algn="just">
              <a:lnSpc>
                <a:spcPct val="100000"/>
              </a:lnSpc>
              <a:spcBef>
                <a:spcPts val="1000"/>
              </a:spcBef>
              <a:buNone/>
            </a:pPr>
            <a:r>
              <a:rPr lang="en-US" sz="2600" b="1" dirty="0"/>
              <a:t>	</a:t>
            </a:r>
            <a:r>
              <a:rPr lang="en-US" sz="2600" b="1" dirty="0" err="1"/>
              <a:t>Bcrypt</a:t>
            </a:r>
            <a:r>
              <a:rPr lang="en-US" sz="2600" b="1" dirty="0"/>
              <a:t>: </a:t>
            </a:r>
            <a:r>
              <a:rPr lang="en-US" sz="2600" dirty="0"/>
              <a:t>Handles password hashing for secure user authentication 	and data protection.</a:t>
            </a:r>
          </a:p>
        </p:txBody>
      </p:sp>
    </p:spTree>
    <p:extLst>
      <p:ext uri="{BB962C8B-B14F-4D97-AF65-F5344CB8AC3E}">
        <p14:creationId xmlns:p14="http://schemas.microsoft.com/office/powerpoint/2010/main" val="604047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9DC7F8-209F-3165-6591-0154B3BA104C}"/>
              </a:ext>
            </a:extLst>
          </p:cNvPr>
          <p:cNvPicPr>
            <a:picLocks noChangeAspect="1"/>
          </p:cNvPicPr>
          <p:nvPr/>
        </p:nvPicPr>
        <p:blipFill>
          <a:blip r:embed="rId2">
            <a:alphaModFix amt="20000"/>
          </a:blip>
          <a:stretch>
            <a:fillRect/>
          </a:stretch>
        </p:blipFill>
        <p:spPr>
          <a:xfrm>
            <a:off x="3657600" y="990600"/>
            <a:ext cx="4876800" cy="4876800"/>
          </a:xfrm>
          <a:prstGeom prst="rect">
            <a:avLst/>
          </a:prstGeom>
        </p:spPr>
      </p:pic>
      <p:sp>
        <p:nvSpPr>
          <p:cNvPr id="2" name="Title 1">
            <a:extLst>
              <a:ext uri="{FF2B5EF4-FFF2-40B4-BE49-F238E27FC236}">
                <a16:creationId xmlns:a16="http://schemas.microsoft.com/office/drawing/2014/main" id="{6CBFB729-C61E-BA58-5E3B-85B17D1F178A}"/>
              </a:ext>
            </a:extLst>
          </p:cNvPr>
          <p:cNvSpPr>
            <a:spLocks noGrp="1"/>
          </p:cNvSpPr>
          <p:nvPr>
            <p:ph type="title"/>
          </p:nvPr>
        </p:nvSpPr>
        <p:spPr/>
        <p:txBody>
          <a:bodyPr>
            <a:normAutofit/>
          </a:bodyPr>
          <a:lstStyle/>
          <a:p>
            <a:r>
              <a:rPr lang="en-IN" sz="4000" dirty="0">
                <a:latin typeface="Bahnschrift SemiBold SemiConden" panose="020B0502040204020203" pitchFamily="34" charset="0"/>
              </a:rPr>
              <a:t>DATABASE</a:t>
            </a:r>
          </a:p>
        </p:txBody>
      </p:sp>
      <p:sp>
        <p:nvSpPr>
          <p:cNvPr id="4" name="Rectangle 1">
            <a:extLst>
              <a:ext uri="{FF2B5EF4-FFF2-40B4-BE49-F238E27FC236}">
                <a16:creationId xmlns:a16="http://schemas.microsoft.com/office/drawing/2014/main" id="{1D599293-63B9-0860-D9C0-9E64E50FD9CC}"/>
              </a:ext>
            </a:extLst>
          </p:cNvPr>
          <p:cNvSpPr>
            <a:spLocks noGrp="1" noChangeArrowheads="1"/>
          </p:cNvSpPr>
          <p:nvPr>
            <p:ph idx="1"/>
          </p:nvPr>
        </p:nvSpPr>
        <p:spPr bwMode="auto">
          <a:xfrm>
            <a:off x="1609344" y="1631415"/>
            <a:ext cx="10415016" cy="473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fontAlgn="base">
              <a:spcAft>
                <a:spcPct val="0"/>
              </a:spcAft>
              <a:buClrTx/>
              <a:buSzTx/>
              <a:buNone/>
              <a:tabLst/>
            </a:pPr>
            <a:r>
              <a:rPr lang="en-US" altLang="en-US" sz="2600" b="1" dirty="0"/>
              <a:t>Technology:</a:t>
            </a:r>
            <a:r>
              <a:rPr lang="en-US" altLang="en-US" sz="2600" dirty="0"/>
              <a:t> MongoDB</a:t>
            </a:r>
          </a:p>
          <a:p>
            <a:pPr marL="0" marR="0" lvl="0" indent="0" algn="just" fontAlgn="base">
              <a:spcAft>
                <a:spcPct val="0"/>
              </a:spcAft>
              <a:buClrTx/>
              <a:buSzTx/>
              <a:buNone/>
              <a:tabLst/>
            </a:pPr>
            <a:r>
              <a:rPr lang="en-US" altLang="en-US" sz="2600" dirty="0"/>
              <a:t>	Utilizes MongoDB as a NoSQL database for storing application data.</a:t>
            </a:r>
          </a:p>
          <a:p>
            <a:pPr marL="0" marR="0" lvl="0" indent="0" algn="just" fontAlgn="base">
              <a:spcAft>
                <a:spcPct val="0"/>
              </a:spcAft>
              <a:buClrTx/>
              <a:buSzTx/>
              <a:buNone/>
              <a:tabLst/>
            </a:pPr>
            <a:r>
              <a:rPr lang="en-US" altLang="en-US" sz="2600" b="1" dirty="0"/>
              <a:t>Key Features:</a:t>
            </a:r>
          </a:p>
          <a:p>
            <a:pPr marL="0" lvl="1" indent="0" algn="just" fontAlgn="base">
              <a:spcBef>
                <a:spcPts val="1000"/>
              </a:spcBef>
              <a:spcAft>
                <a:spcPct val="0"/>
              </a:spcAft>
              <a:buNone/>
            </a:pPr>
            <a:r>
              <a:rPr lang="en-US" altLang="en-US" sz="2600" b="1" dirty="0"/>
              <a:t>	Flexible Data Storage: </a:t>
            </a:r>
            <a:r>
              <a:rPr lang="en-US" altLang="en-US" sz="2600" dirty="0"/>
              <a:t>Allows for dynamic schema designs, 	accommodating varied data types.</a:t>
            </a:r>
          </a:p>
          <a:p>
            <a:pPr marL="0" lvl="1" indent="0" algn="just" fontAlgn="base">
              <a:spcBef>
                <a:spcPts val="1000"/>
              </a:spcBef>
              <a:spcAft>
                <a:spcPct val="0"/>
              </a:spcAft>
              <a:buNone/>
            </a:pPr>
            <a:r>
              <a:rPr lang="en-US" altLang="en-US" sz="2600" b="1" dirty="0"/>
              <a:t>Collections:</a:t>
            </a:r>
          </a:p>
          <a:p>
            <a:pPr marL="0" lvl="2" indent="0" algn="just" fontAlgn="base">
              <a:spcBef>
                <a:spcPts val="1000"/>
              </a:spcBef>
              <a:spcAft>
                <a:spcPct val="0"/>
              </a:spcAft>
              <a:buNone/>
            </a:pPr>
            <a:r>
              <a:rPr lang="en-US" altLang="en-US" sz="2600" b="1" dirty="0"/>
              <a:t>	Users Collection: </a:t>
            </a:r>
            <a:r>
              <a:rPr lang="en-US" altLang="en-US" sz="2600" dirty="0"/>
              <a:t>Stores patient and doctor profiles, including 	personal details and credentials.</a:t>
            </a:r>
          </a:p>
          <a:p>
            <a:pPr marL="0" lvl="2" indent="0" algn="just" fontAlgn="base">
              <a:spcBef>
                <a:spcPts val="1000"/>
              </a:spcBef>
              <a:spcAft>
                <a:spcPct val="0"/>
              </a:spcAft>
              <a:buNone/>
            </a:pPr>
            <a:r>
              <a:rPr lang="en-US" altLang="en-US" sz="2600" b="1" dirty="0"/>
              <a:t>	Appointments Collection: </a:t>
            </a:r>
            <a:r>
              <a:rPr lang="en-US" altLang="en-US" sz="2600" dirty="0"/>
              <a:t>Manages scheduled appointments, 	including patient and doctor associations.</a:t>
            </a:r>
          </a:p>
          <a:p>
            <a:pPr marL="0" indent="0" algn="just"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734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867BA7-D116-922C-02F5-A9752214AEB5}"/>
              </a:ext>
            </a:extLst>
          </p:cNvPr>
          <p:cNvPicPr>
            <a:picLocks noChangeAspect="1"/>
          </p:cNvPicPr>
          <p:nvPr/>
        </p:nvPicPr>
        <p:blipFill>
          <a:blip r:embed="rId2">
            <a:alphaModFix amt="50000"/>
          </a:blip>
          <a:stretch>
            <a:fillRect/>
          </a:stretch>
        </p:blipFill>
        <p:spPr>
          <a:xfrm>
            <a:off x="3657600" y="990600"/>
            <a:ext cx="4876800" cy="4876800"/>
          </a:xfrm>
          <a:prstGeom prst="rect">
            <a:avLst/>
          </a:prstGeom>
        </p:spPr>
      </p:pic>
      <p:sp>
        <p:nvSpPr>
          <p:cNvPr id="2" name="Title 1">
            <a:extLst>
              <a:ext uri="{FF2B5EF4-FFF2-40B4-BE49-F238E27FC236}">
                <a16:creationId xmlns:a16="http://schemas.microsoft.com/office/drawing/2014/main" id="{5878C6D4-8E2E-F68B-2B1B-4EADCE2647A5}"/>
              </a:ext>
            </a:extLst>
          </p:cNvPr>
          <p:cNvSpPr>
            <a:spLocks noGrp="1"/>
          </p:cNvSpPr>
          <p:nvPr>
            <p:ph type="title"/>
          </p:nvPr>
        </p:nvSpPr>
        <p:spPr/>
        <p:txBody>
          <a:bodyPr/>
          <a:lstStyle/>
          <a:p>
            <a:r>
              <a:rPr lang="en-US" sz="4000" dirty="0">
                <a:latin typeface="Bahnschrift SemiBold SemiConden" panose="020B0502040204020203" pitchFamily="34" charset="0"/>
              </a:rPr>
              <a:t>FULL-STACK INTEGRATION</a:t>
            </a:r>
          </a:p>
        </p:txBody>
      </p:sp>
      <p:sp>
        <p:nvSpPr>
          <p:cNvPr id="3" name="Content Placeholder 2">
            <a:extLst>
              <a:ext uri="{FF2B5EF4-FFF2-40B4-BE49-F238E27FC236}">
                <a16:creationId xmlns:a16="http://schemas.microsoft.com/office/drawing/2014/main" id="{C4A0E12A-BB94-E787-1B12-E67552DEF52F}"/>
              </a:ext>
            </a:extLst>
          </p:cNvPr>
          <p:cNvSpPr>
            <a:spLocks noGrp="1"/>
          </p:cNvSpPr>
          <p:nvPr>
            <p:ph idx="1"/>
          </p:nvPr>
        </p:nvSpPr>
        <p:spPr>
          <a:xfrm>
            <a:off x="1490472" y="1759712"/>
            <a:ext cx="9595104" cy="4733163"/>
          </a:xfrm>
        </p:spPr>
        <p:txBody>
          <a:bodyPr>
            <a:normAutofit/>
          </a:bodyPr>
          <a:lstStyle/>
          <a:p>
            <a:pPr marL="0" indent="0" algn="just">
              <a:buNone/>
            </a:pPr>
            <a:r>
              <a:rPr lang="en-US" sz="2400" b="1" dirty="0"/>
              <a:t>Integration:</a:t>
            </a:r>
          </a:p>
          <a:p>
            <a:pPr marL="0" lvl="1" indent="0" algn="just">
              <a:spcBef>
                <a:spcPts val="1000"/>
              </a:spcBef>
              <a:buNone/>
            </a:pPr>
            <a:r>
              <a:rPr lang="en-US" b="1" dirty="0"/>
              <a:t>	RESTful API: </a:t>
            </a:r>
            <a:r>
              <a:rPr lang="en-US" dirty="0"/>
              <a:t>Enables communication between the frontend and 	backend through standardized API endpoints.</a:t>
            </a:r>
          </a:p>
          <a:p>
            <a:pPr marL="0" lvl="1" indent="0" algn="just">
              <a:spcBef>
                <a:spcPts val="1000"/>
              </a:spcBef>
              <a:buNone/>
            </a:pPr>
            <a:r>
              <a:rPr lang="en-US" b="1" dirty="0"/>
              <a:t>	</a:t>
            </a:r>
            <a:r>
              <a:rPr lang="en-US" b="1" dirty="0" err="1"/>
              <a:t>Axios</a:t>
            </a:r>
            <a:r>
              <a:rPr lang="en-US" b="1" dirty="0"/>
              <a:t>:</a:t>
            </a:r>
            <a:r>
              <a:rPr lang="en-US" dirty="0"/>
              <a:t> Facilitates easy and efficient data requests from the frontend 	to the backend.</a:t>
            </a:r>
          </a:p>
          <a:p>
            <a:pPr marL="0" lvl="1" indent="0" algn="just">
              <a:spcBef>
                <a:spcPts val="1000"/>
              </a:spcBef>
              <a:buNone/>
            </a:pPr>
            <a:r>
              <a:rPr lang="en-US" b="1" dirty="0"/>
              <a:t>	JWT for Authentication: </a:t>
            </a:r>
            <a:r>
              <a:rPr lang="en-US" dirty="0"/>
              <a:t>Secures user sessions, allowing only 	authorized access to protected resources.</a:t>
            </a:r>
          </a:p>
          <a:p>
            <a:pPr marL="0" indent="0" algn="just">
              <a:buNone/>
            </a:pPr>
            <a:r>
              <a:rPr lang="en-US" sz="2400" b="1" dirty="0"/>
              <a:t>Deployment:</a:t>
            </a:r>
          </a:p>
          <a:p>
            <a:pPr marL="0" lvl="1" indent="0" algn="just">
              <a:spcBef>
                <a:spcPts val="1000"/>
              </a:spcBef>
              <a:buNone/>
            </a:pPr>
            <a:r>
              <a:rPr lang="en-US" b="1" dirty="0"/>
              <a:t>	Frontend:</a:t>
            </a:r>
            <a:r>
              <a:rPr lang="en-US" dirty="0"/>
              <a:t> Hosted on </a:t>
            </a:r>
            <a:r>
              <a:rPr lang="en-US" dirty="0" err="1"/>
              <a:t>Vercel</a:t>
            </a:r>
            <a:r>
              <a:rPr lang="en-US" dirty="0"/>
              <a:t> for easy deployment and scalability.</a:t>
            </a:r>
          </a:p>
          <a:p>
            <a:pPr marL="0" lvl="1" indent="0" algn="just">
              <a:spcBef>
                <a:spcPts val="1000"/>
              </a:spcBef>
              <a:buNone/>
            </a:pPr>
            <a:r>
              <a:rPr lang="en-US" b="1" dirty="0"/>
              <a:t>	Backend:</a:t>
            </a:r>
            <a:r>
              <a:rPr lang="en-US" dirty="0"/>
              <a:t> Deployed on a cloud server (e.g., Heroku or AWS) for 	reliable performance and availability.</a:t>
            </a:r>
            <a:endParaRPr lang="en-IN" dirty="0"/>
          </a:p>
        </p:txBody>
      </p:sp>
    </p:spTree>
    <p:extLst>
      <p:ext uri="{BB962C8B-B14F-4D97-AF65-F5344CB8AC3E}">
        <p14:creationId xmlns:p14="http://schemas.microsoft.com/office/powerpoint/2010/main" val="664531833"/>
      </p:ext>
    </p:extLst>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689</Words>
  <Application>Microsoft Office PowerPoint</Application>
  <PresentationFormat>Widescreen</PresentationFormat>
  <Paragraphs>63</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Bahnschrift SemiBold SemiConden</vt:lpstr>
      <vt:lpstr>Bahnschrift SemiCondensed</vt:lpstr>
      <vt:lpstr>Calibri</vt:lpstr>
      <vt:lpstr>Calibri Light</vt:lpstr>
      <vt:lpstr>Office Theme</vt:lpstr>
      <vt:lpstr>BOOK  A DOCTOR USING MERN</vt:lpstr>
      <vt:lpstr>PowerPoint Presentation</vt:lpstr>
      <vt:lpstr>ABSTRACT</vt:lpstr>
      <vt:lpstr>INTRODUCTION</vt:lpstr>
      <vt:lpstr>PROPOSED SYSTEM </vt:lpstr>
      <vt:lpstr>IMPLEMENTATION:MERN STACK </vt:lpstr>
      <vt:lpstr>BACKEND</vt:lpstr>
      <vt:lpstr>DATABASE</vt:lpstr>
      <vt:lpstr>FULL-STACK INTEGRATION</vt:lpstr>
      <vt:lpstr>PowerPoint Presentation</vt:lpstr>
      <vt:lpstr>MODEL SCREENSHOT</vt:lpstr>
      <vt:lpstr>PowerPoint Presentation</vt:lpstr>
      <vt:lpstr>CONCLUSION AND 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Pavithra M</dc:creator>
  <cp:lastModifiedBy>Pavithra M</cp:lastModifiedBy>
  <cp:revision>3</cp:revision>
  <dcterms:created xsi:type="dcterms:W3CDTF">2024-10-25T19:40:41Z</dcterms:created>
  <dcterms:modified xsi:type="dcterms:W3CDTF">2024-10-25T19:48:57Z</dcterms:modified>
</cp:coreProperties>
</file>